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A589D80-8AF7-459F-837A-22E23AFC558B}" v="67" dt="2021-05-27T19:40:46.74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776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gdalena Fijarczyk" userId="S::mfijarczyk@lo7.wroc.pl::6819e08c-eca5-49d4-bfb2-c0f3d495f1c3" providerId="AD" clId="Web-{BA589D80-8AF7-459F-837A-22E23AFC558B}"/>
    <pc:docChg chg="modSld">
      <pc:chgData name="Magdalena Fijarczyk" userId="S::mfijarczyk@lo7.wroc.pl::6819e08c-eca5-49d4-bfb2-c0f3d495f1c3" providerId="AD" clId="Web-{BA589D80-8AF7-459F-837A-22E23AFC558B}" dt="2021-05-27T19:40:45.811" v="32" actId="20577"/>
      <pc:docMkLst>
        <pc:docMk/>
      </pc:docMkLst>
      <pc:sldChg chg="modSp">
        <pc:chgData name="Magdalena Fijarczyk" userId="S::mfijarczyk@lo7.wroc.pl::6819e08c-eca5-49d4-bfb2-c0f3d495f1c3" providerId="AD" clId="Web-{BA589D80-8AF7-459F-837A-22E23AFC558B}" dt="2021-05-27T19:40:45.811" v="32" actId="20577"/>
        <pc:sldMkLst>
          <pc:docMk/>
          <pc:sldMk cId="1985828840" sldId="265"/>
        </pc:sldMkLst>
        <pc:spChg chg="mod">
          <ac:chgData name="Magdalena Fijarczyk" userId="S::mfijarczyk@lo7.wroc.pl::6819e08c-eca5-49d4-bfb2-c0f3d495f1c3" providerId="AD" clId="Web-{BA589D80-8AF7-459F-837A-22E23AFC558B}" dt="2021-05-27T19:40:45.811" v="32" actId="20577"/>
          <ac:spMkLst>
            <pc:docMk/>
            <pc:sldMk cId="1985828840" sldId="265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1F8EE-75BA-4BB0-BA08-14817BDA3871}" type="datetimeFigureOut">
              <a:rPr lang="pl-PL" smtClean="0"/>
              <a:t>27.05.2021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E0596-9EEA-42EE-AAD2-3556A526292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39461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1F8EE-75BA-4BB0-BA08-14817BDA3871}" type="datetimeFigureOut">
              <a:rPr lang="pl-PL" smtClean="0"/>
              <a:t>27.05.2021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E0596-9EEA-42EE-AAD2-3556A526292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78081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1F8EE-75BA-4BB0-BA08-14817BDA3871}" type="datetimeFigureOut">
              <a:rPr lang="pl-PL" smtClean="0"/>
              <a:t>27.05.2021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E0596-9EEA-42EE-AAD2-3556A526292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4574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1F8EE-75BA-4BB0-BA08-14817BDA3871}" type="datetimeFigureOut">
              <a:rPr lang="pl-PL" smtClean="0"/>
              <a:t>27.05.2021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E0596-9EEA-42EE-AAD2-3556A526292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7628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1F8EE-75BA-4BB0-BA08-14817BDA3871}" type="datetimeFigureOut">
              <a:rPr lang="pl-PL" smtClean="0"/>
              <a:t>27.05.2021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E0596-9EEA-42EE-AAD2-3556A526292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05386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1F8EE-75BA-4BB0-BA08-14817BDA3871}" type="datetimeFigureOut">
              <a:rPr lang="pl-PL" smtClean="0"/>
              <a:t>27.05.2021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E0596-9EEA-42EE-AAD2-3556A526292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4374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1F8EE-75BA-4BB0-BA08-14817BDA3871}" type="datetimeFigureOut">
              <a:rPr lang="pl-PL" smtClean="0"/>
              <a:t>27.05.2021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E0596-9EEA-42EE-AAD2-3556A526292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14396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1F8EE-75BA-4BB0-BA08-14817BDA3871}" type="datetimeFigureOut">
              <a:rPr lang="pl-PL" smtClean="0"/>
              <a:t>27.05.2021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E0596-9EEA-42EE-AAD2-3556A526292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80567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1F8EE-75BA-4BB0-BA08-14817BDA3871}" type="datetimeFigureOut">
              <a:rPr lang="pl-PL" smtClean="0"/>
              <a:t>27.05.2021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E0596-9EEA-42EE-AAD2-3556A526292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32155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1F8EE-75BA-4BB0-BA08-14817BDA3871}" type="datetimeFigureOut">
              <a:rPr lang="pl-PL" smtClean="0"/>
              <a:t>27.05.2021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E0596-9EEA-42EE-AAD2-3556A526292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1696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1F8EE-75BA-4BB0-BA08-14817BDA3871}" type="datetimeFigureOut">
              <a:rPr lang="pl-PL" smtClean="0"/>
              <a:t>27.05.2021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E0596-9EEA-42EE-AAD2-3556A526292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59263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1F8EE-75BA-4BB0-BA08-14817BDA3871}" type="datetimeFigureOut">
              <a:rPr lang="pl-PL" smtClean="0"/>
              <a:t>27.05.2021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9E0596-9EEA-42EE-AAD2-3556A526292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59139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tLATvOIo1jo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i="1" dirty="0"/>
              <a:t>Dług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Moralitet o sile zła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532A10B5-145F-1E4B-A0F5-23E68D18F765}"/>
              </a:ext>
            </a:extLst>
          </p:cNvPr>
          <p:cNvSpPr txBox="1"/>
          <p:nvPr/>
        </p:nvSpPr>
        <p:spPr>
          <a:xfrm>
            <a:off x="8965324" y="5812221"/>
            <a:ext cx="27852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solidFill>
                  <a:srgbClr val="FF0000"/>
                </a:solidFill>
              </a:rPr>
              <a:t>#</a:t>
            </a:r>
            <a:r>
              <a:rPr lang="pl-PL" dirty="0" err="1">
                <a:solidFill>
                  <a:srgbClr val="FF0000"/>
                </a:solidFill>
              </a:rPr>
              <a:t>polskigola</a:t>
            </a:r>
            <a:endParaRPr lang="pl-PL" dirty="0">
              <a:solidFill>
                <a:srgbClr val="FF0000"/>
              </a:solidFill>
            </a:endParaRPr>
          </a:p>
          <a:p>
            <a:r>
              <a:rPr lang="pl-PL" dirty="0">
                <a:solidFill>
                  <a:srgbClr val="FF0000"/>
                </a:solidFill>
              </a:rPr>
              <a:t>Magdalena Fijarczyk</a:t>
            </a:r>
          </a:p>
        </p:txBody>
      </p:sp>
    </p:spTree>
    <p:extLst>
      <p:ext uri="{BB962C8B-B14F-4D97-AF65-F5344CB8AC3E}">
        <p14:creationId xmlns:p14="http://schemas.microsoft.com/office/powerpoint/2010/main" val="1255622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Argument</a:t>
            </a:r>
            <a:r>
              <a:rPr lang="pl-PL" dirty="0">
                <a:solidFill>
                  <a:srgbClr val="FF0000"/>
                </a:solidFill>
              </a:rPr>
              <a:t>a</a:t>
            </a:r>
            <a:r>
              <a:rPr lang="pl-PL" dirty="0"/>
              <a:t>cja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pl-PL" dirty="0"/>
              <a:t>Czy </a:t>
            </a:r>
            <a:r>
              <a:rPr lang="pl-PL" i="1" dirty="0"/>
              <a:t>Dług</a:t>
            </a:r>
            <a:r>
              <a:rPr lang="pl-PL" dirty="0"/>
              <a:t> to film pokazujący oczywistą moralną naukę? Zastanów się nad rolą sumienia w ludzkim postępowaniu.</a:t>
            </a:r>
          </a:p>
        </p:txBody>
      </p:sp>
    </p:spTree>
    <p:extLst>
      <p:ext uri="{BB962C8B-B14F-4D97-AF65-F5344CB8AC3E}">
        <p14:creationId xmlns:p14="http://schemas.microsoft.com/office/powerpoint/2010/main" val="1985828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Krzysztof Krauze </a:t>
            </a:r>
            <a:r>
              <a:rPr lang="pl-PL" dirty="0">
                <a:solidFill>
                  <a:srgbClr val="FF0000"/>
                </a:solidFill>
              </a:rPr>
              <a:t>1</a:t>
            </a:r>
            <a:r>
              <a:rPr lang="pl-PL" dirty="0"/>
              <a:t>953 - 2014</a:t>
            </a:r>
          </a:p>
        </p:txBody>
      </p:sp>
      <p:pic>
        <p:nvPicPr>
          <p:cNvPr id="1026" name="Picture 2" descr="http://culture.pl/sites/default/files/images/imported/film/portrety/krauze%20krzysztof%20portret/krauze%20krzysztof%20portret_6476896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1" y="1690688"/>
            <a:ext cx="6289880" cy="3940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le tekstowe 3"/>
          <p:cNvSpPr txBox="1"/>
          <p:nvPr/>
        </p:nvSpPr>
        <p:spPr>
          <a:xfrm>
            <a:off x="7315200" y="1690688"/>
            <a:ext cx="4038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pl-PL" sz="2400" dirty="0"/>
              <a:t>Absolwent słynnej szkoły filmowej łódzkiej.</a:t>
            </a:r>
          </a:p>
          <a:p>
            <a:pPr marL="342900" indent="-342900">
              <a:buAutoNum type="arabicPeriod"/>
            </a:pPr>
            <a:r>
              <a:rPr lang="pl-PL" sz="2400" dirty="0"/>
              <a:t>Współpracował z SE-MA-FOR-em, Torem i studiem im. K. Irzykowskiego, Europejską Akademią Filmową i był prezesem Rady PISF.</a:t>
            </a:r>
          </a:p>
          <a:p>
            <a:pPr marL="342900" indent="-342900">
              <a:buAutoNum type="arabicPeriod"/>
            </a:pPr>
            <a:r>
              <a:rPr lang="pl-PL" sz="2400" dirty="0"/>
              <a:t>Miał doświadczenie w dokumencie, animacji i wielu innych formach.</a:t>
            </a:r>
          </a:p>
        </p:txBody>
      </p:sp>
    </p:spTree>
    <p:extLst>
      <p:ext uri="{BB962C8B-B14F-4D97-AF65-F5344CB8AC3E}">
        <p14:creationId xmlns:p14="http://schemas.microsoft.com/office/powerpoint/2010/main" val="1520449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Filmog</a:t>
            </a:r>
            <a:r>
              <a:rPr lang="pl-PL" dirty="0">
                <a:solidFill>
                  <a:srgbClr val="FF0000"/>
                </a:solidFill>
              </a:rPr>
              <a:t>r</a:t>
            </a:r>
            <a:r>
              <a:rPr lang="pl-PL" dirty="0"/>
              <a:t>afia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491089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1988 – Nowy Jork, czwarta rano</a:t>
            </a:r>
          </a:p>
          <a:p>
            <a:pPr marL="0" indent="0">
              <a:buNone/>
            </a:pPr>
            <a:r>
              <a:rPr lang="pl-PL" dirty="0"/>
              <a:t>1996 – Gry uliczne </a:t>
            </a:r>
          </a:p>
          <a:p>
            <a:pPr marL="0" indent="0">
              <a:buNone/>
            </a:pPr>
            <a:r>
              <a:rPr lang="pl-PL" dirty="0"/>
              <a:t>1999 – Dług</a:t>
            </a:r>
          </a:p>
          <a:p>
            <a:pPr marL="0" indent="0">
              <a:buNone/>
            </a:pPr>
            <a:r>
              <a:rPr lang="pl-PL" dirty="0"/>
              <a:t>2004 – Mój Nikifor</a:t>
            </a:r>
          </a:p>
          <a:p>
            <a:pPr marL="0" indent="0">
              <a:buNone/>
            </a:pPr>
            <a:r>
              <a:rPr lang="pl-PL" dirty="0"/>
              <a:t>2006 – Plac Zbawiciela</a:t>
            </a:r>
          </a:p>
          <a:p>
            <a:pPr marL="0" indent="0">
              <a:buNone/>
            </a:pPr>
            <a:r>
              <a:rPr lang="pl-PL" dirty="0"/>
              <a:t>2013 – Papusza </a:t>
            </a:r>
          </a:p>
        </p:txBody>
      </p:sp>
      <p:pic>
        <p:nvPicPr>
          <p:cNvPr id="2052" name="Picture 4" descr="http://1.fwcdn.pl/po/95/36/639536/7577677.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6596" y="229490"/>
            <a:ext cx="2264084" cy="3269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1.fwcdn.pl/po/05/40/110540/6929276.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5632" y="212167"/>
            <a:ext cx="2264084" cy="3269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ocdn.eu/images/pulscms/Y2M7MDMsMCwyZDAsMSwx/fc27c365eb0eb96b8674bb06c0a19337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4817" y="3498828"/>
            <a:ext cx="2285863" cy="3201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10" descr="data:image/jpeg;base64,/9j/4AAQSkZJRgABAQAAAQABAAD/2wCEAAkGBxQTEhQUEhQVFhQXGBoYGBcYFBccGBwYFRgXGBcXFxwYHCggHxwlHBcUITEhJSkrLi4uGB8zODMsNygtLisBCgoKDg0OGxAQGywkICYsLCw3LCwsLCwsLCwsLCwsLCwsLCwsLCwsLCwsLCwsLCwsLCwsLCwsLCwsLCwsLCwsLP/AABEIAQ8AugMBIgACEQEDEQH/xAAbAAACAwEBAQAAAAAAAAAAAAAEBQIDBgEHAP/EAEMQAAIBAgQCBgYHBgYCAwEAAAECEQADBBIhMQVBBhMiUWFxBzJygZGxFCNCUqHR8DOSk7LB4RVTYnOC8SRDFjWiCP/EABoBAAEFAQAAAAAAAAAAAAAAAAQAAQIDBQb/xAAvEQACAgEEAQIFAwQDAQAAAAAAAQIDEQQSITFBE1EFIjJxgSNhkVKhwdGx4fAV/9oADAMBAAIRAxEAPwDyPiWPu9bdi5cAzvAzttmOm9DfT7v+bc/fb867xI/XXf8Acf8AmNUomoFLjA6WS9cdd1+tufxG/OuJjrpMdbc/fb86s+h6H9d3960XR7i5sW0thLhC3+ubLiMgcKAvVsBbPZOVZ1M920R3IuVE20sFeES5kDG40Tl/a65omMubNEazEeNXN1kCHfXQEuwHxJijsPjQMN1BRyMwdWN8kKVFxQAvVxEXDO2YgHSjOI8de7Z6kqoBW2pI2izGXKsdkmNdSNW0E0JKXPZv10tRS9Pz7rr3M3xfDYi2xDNeV13Uu3gdIMHQjUd9KsTirywetugETGd518ztW+xnSRnKsLayLlu4c7vcWbK5VCISAgI9aJnwofiPSy49/D3WQxZZ2C9ZBbrBDL1iICq+6d9eYthYgDUaOfe3H5RgW4heGhu3f4j/AJ1dh7+IcOVuvCLmYtfy6TEDMwzN3KJJg6Vs73TK3cv4i7f6+0bmG6pRavMWLq4e2c2ioqgZQFT7RJkliU+C6YBbmKd7GYYhOqZBfdVyZAhLaHPcIE5z9osY1q8ypRaeGIbWJxDBir32CiWIa4QB3tGw0O9RXGXiCRcuwIk53gTtJnSn/AumFzB22tJZtlesa9bLFsysyhYzCCwAVe47661VgelrW8IcN1UnJdthlvXEUpeMt1ltCA7AkwZGgAIIFIZrAp67E5M+a/k+9muZd43230rt69iVgu19QTAzG4JI3Ann4UzPStjglwZsqUESxuXZMPmEjNGgzADYZiQJNH8U9IF265fqVV+us30JuXXCPh1KqFV2y5SC0iOfgIcYzuKu4q0ct1sRbJEw5uKY74aKswn0y4CbX0lwDBKdawnuleeo+NE9Juk1zGdWHREW2WICFzrcy5j2mP3Rt75pzwbpVhreGs2Xt3QUW4r5BDv1r5mKXhdU25AQEZHHZ8aQhFgsNj7wzWUxlxZIlFvMJG4leYqIs46AcuLgqzAxegqkB2B+6siTykV2zx90wzYa2iqrXRd6wNd60MsgHMrhfVJX1ec7wQTe6QoMCMLZturMZvO7q07FltdgMquUtMwJOttfElCFH+I3v825/Eb86+HEL3+bd/iN+dEDH2ow4OFtnqyesIe6DeBMw5zdnSRKxvU7GPshsQfoiEXFYWgbtz6gnZlM9sjT1u4eNLAgUcQvf513+I/50Vaxt2P2t3+I/wCdA5dhzolFq2EURZdbx92f2tz+I/508w+KuZV7b7D7Z7qziLpTvDjsL5D5VJpYG8mf4hHX3P8Acf8AmNXWbJLCBt+FVcR/bXP9xv5jTPA2zoZmhJywg7S175YLbanUH71F27QFdyA+dSFBuWTo6aVHstWviaiDX01WFo7VbianXDTrgaSyhTjsJPKI+H9qU37BHKtQyTQWIwsDTY8uVE12+GYmr0WcyQjQyIPLaj+BdH8TjHKYWy10rq0QFE7ZmYhRPiaou4eCTyr1vi/SE8F4bgsPhVtribyC7dLLmjMnac6jtZyAJkQh0ohP2MeyDjwzDcQ9GfE7MThWfNztMrx4HKZHnt41k79pkZlcFWUlWUiCCpggjkQQa9B9HnpCxNrHIMXinfD3Wy3DdYsFJEI4J9WGyzyiZ76yHSu8r47FujBlbEXmVgQQym6xDAjQgjWakslQ4w/oz4o6h1whKsAR9bZBIOoMF5ojiPoq4nZTObAcCSRbuKzCP9MyfdO1OMDxLFDo1ca3cujJi8hYOZWxkTsg7qmdgIHyNIugHG8c3EbHU3bt247qrhnZg1uQbmfMToFBM8o0pciMnh8OzuttFJdmCKvMsxyhfOTFay56MOJqju+HCqiljN61JA1MAOdQBQ/pRw6pxXGKhkG4G/5Oiuw9zMRXoHop6VPjbF/h2Juk3GtMLLk9ooUKss8yujDmQT3UmI826MdDMZjwWw1sMitlZ2dFUGM0EE5joRsDvU+lHRDEcOyDEhPrQchR83qkZuQI3Fem8BtXeAcKxD4kr19y4eptghgXyBU1Hssx8FHPSvGMZjXusXuuzuZJZiSSSZ3NPF8iZyzqavfahsPvRTVdD6SD7L8UTOvd3R3+NMMNc7C6H1R8qT4+4BAAjTw9+1MsI31aeyPkKqcuEiya+dleIw83Loj/ANjn/wDR2oiyvd+NSM9Zc1+2/wDMauy6GKAnPwdDpaFhNFgr6tO2KwcvrahkAAFhhD5bgLE9TMFjbOhBEeGtFzH2QhANhiLELOGg9d2efV7wbgEyvYUkyaqwGq1/0sQV2tEuKwy3GZXsRk2OFJtlusaAF6sHRCDqNSAuYiTVV7GWWzybE5UiMOVn6u4LipCdl+sZDm00A10gvtJq5/0shYwlorbWLYY2Lrl2xFv14fIpUsAu1uAdZaTMGrsBwexcW0bl23am0WMXrZJcO8ZgzkqSnV6aanYa1HFYjDO97VAvVlbRFphLntBjFsEAFVXUT223GoC4NdtBb3WFAxUC2Xt54aG10RtNQPMg65Yp+Cv53Fvlf9/+/sLGqFytFi7mEYvDIJtOi/VMPrCzMj9m2sAAIu0gE771xsdYzSGsgZWOuGkS7LCkC2dVGY9xjKGgkhJCna8fSzHYu1IaO41tPTRw9mODxSj6t8MiAgaArLgT4q+nsmk/STFWmSwLTWyVQB8loqcwVAWJKLIJBgQYgme1A1PQ/pthLmEGA4ov1aALbuFWK5F0QOU7SMu2YaRzGtE1tmHq0sp49zF+jjo9hsdihh8S99SQSgtqsHKCTnYyV+EHaRpMvSbwTBYPELYwb3WdARfDmQrQrJlOUSYYz3QPGvUeHcY4Bw6413DuvWMoUm2L13syDCnVRsCdeVeV+kbi2GxnEmvWJWy/Vh3yEEkCHuZTrMR3Tlq5PLM5rB6D0P4r9A6NtiRbW6TcYhGHZlrotAt3gRPwGlQ9HPTzEY69dwjJYsu9m4bd6zbylHAABKkkECZ91MsD0j4BbwP0A4nrLEENmt4iWJbOWlbYg5tdNq886L8fwXD+MNesm6+C7SIxXthbir2oMEgNI78vjpSEY3iVp1vXVukm6txxcJMkuGIYkneTOtHdEcS9vG4VrTFX662AQJ9ZgpEc5DER41qvStxLhWIZbuAzNiHYteYK62yCPtC4B25jVRG86xX3oo4xw3Cu93HSL6sDZco7KoykGAk9qeZHMRT+Bh7/AP0LebrcIknJluMByzZlBPwj415EBXt3Tfp3wfF4dkdbl5wGFoi0ysrEaMrNECQs+WxrxK3SiJhFham9z519bEAfGhrlzer87UQ7ZdxC5mYGQdI0IO3lTjBn6tPZHLwFI8SiiMs7SZ8zt8Kd4Rvq09kfIUP4LZ/VyH3rYzvp9tv5jVmHt5mVZVczBczGFGYgSx5KJknurmI9d/ab5mois5s7CuOIrBuOLejd7GHuX2xVoi2hcjIwBAEwGzc+WmpIpP0Q6KNjzcC3Ut9WFJkFmOaYgAjTTee6nPSrFMeC8OXM0M4BEmGW0tzKGjcAi2QD3DupR6ObhHEsPBiS6nxBtuYPhIB9wqxqOUA12XuqxuXKzjj27AulHBfod42TeS6wUM2QEFZ1CuDsxEGJ2I7xWtwnopuvbVjibYZgDlCMy6iR2swnzist02/+wxf+6f5Vrb+hjFsVxVos5VRbKKWJVc3WBggPq7DanSi5NCutvjp42Razw3x7nnvG+G/R7zWutt3SujNbJKhtQUMj1hGo5TQmGtZ3RMyrmZVzMYUZiBLHkBOpquI0rhFVvGTRju2Yb59z0i16KGMxjLZI3AtEx59uknSXoOMIpL43DFwpYWmOS40ckWSWNQ9FLi3xG2FAUOlxCAN4UuJjuK8/60L0wvZOJ4pgASLhiROuUQfGKse1RykZsHqXc65TXCz0uRJwbgVzGYhbFqMzSZM5VVRLM0ctveQOdPuMej/C4a4Ld7i1q3dJUBTZ2zCQbkXDkU/eMDUd9PehFxsPwzHYy2s3s3VoSu0BNR3jNdJjaUryXFMWJLEsW3LEknlJJ1q2ABqsynLb0nj8mm6fdEW4b1Ae+l3rQ/qqVIyZe8mQc2+m1FejnoFb4iL929da1ZtQvYKhixGYklgQFAjznlFJ+mXSo42xgkdCLuHtsly4SIecoUgDbRJPiTQXCulN+xhL+DTKLV8guYOfYBlUg7MFAMg6E99XKPBmysb7N5a6C8Ce4LScUdrhIUAPaMkkKApFuCSTyNJPSX0Iw3DbmGCX7ji4T1iNkNxUUrLrAA5sBI3HnTboF0cTB2DxnFyLdpC1i1szM3YRjPIkwvmG7q8543xa7i77377ZrjmT3AclXuUDQCnRFnr/ABD0TYPEYJbvDnudYyC5aZ3kXARIVgQMpPfpB3rBej3gmFvYx8Jj0ui4ZRMjhcly3m6wN36Ke/Y9+m86N9J3wHBOG3tDa+ktbuyJPUtcvzl8QQD7opd/ghw3SayyhjaxDvettyPWWrhuAHwYtpvBHfqhzzw2sCcYFD4hcFmg3CEN6I9YAACM0aRMeOlenN6OeDphfpbYy+cP/mh0IPaywAtqSc2kATXk3GMMtvFX7a+ql64q+SuwH4CvYuh3RwcQ6P2sOLnVnrXbNlzAFLzGCJGhB5GnfuMLcLwDo890W1xd4m72bcs4QN4ObQXNqNGJ3HeKxXpI6Jf4diurRi1l1D2mYgtGzBoA1DTy2jxrd+lrgNvBcIwdmzP1eIHbPrFnt3Wdz4lgD4QByrzXpf0ou8QvLevBVK21tgLMQsknU7ksx+FLORCjEMxIzCDH4Sf708wn7NPZHyFIbjEwTG0CI5U9wh7CafZHyFMPLsaYj139pvmarmp4j139pvmahWazs4/Sjf8AHeFvc4Jgrqieplm8EcuCfcck9wmkno1sl+I2CoJC52YjkOrYSfCWUe+jOh3T18GnVXEN2yNVAIDpJkhZ0IJMwY8+VN7/AKTrFsMcHgStxty4tW1JHNuqLFvLTzFXpJ4eTKm7q1OtQb3N4a/cyvT23l4jigfvg/vojD8GFbP0KYcxirn2SbaDzUOzfAOvxrzPEYp7lxrl0l3dszk6Zid9thGgjYRXqHDvSlhLVpUXCXkjTJbFrIB3hi6z8JpRw5ZJ6pWR00alFt4S48Yweb8bwRw+Iu2nGUo7ATpKycpHgRBphc6NOvD1xpbRrmQJH2DIDz7QiO7Wt5f9LGEbfCYho2zLY/rdMVnOlXpBOL6tFw4GHV1d7bsM13IZyErIRd9pO3kWcIrySr1WontXptY7f7A/oqtZuIoRrkS4x8Ozl+bCgfSLYNriOIzaB2DqTzVlGo8Jke6tjhvSnhrSqlrA3EQbqpsqB7IUwffFQxfpTsXNHwJcT/7HtnTyyn4VLbHbjJT613ruxVvlYKvRkFxGBx+D0zElgCeV60qKfDt2mNeYN0exLYoYUWXGIkTbI2mO0SNMgBBzbVoeF8QbD4j6Rhnt227UKQWTI5nqnUQYBy6gg9kVsh6YkVTmwj9ZEDLdQoT3FiAwG/2TT1zjLoB1iddkvZ8mV9KHQbC8PwuHa07m+z5WzN64Cks4X7OU5Rp94TJ1pZ6KehBx+I626P8AxbLduftvEraHhqC3hpzoDplx+9j7xvXoAAypbHqou8A8yTux38NAGPQr0l3eHYc4dcPbuLnZwSxVpaJmAZ23oiL44M1STYd6X+MYnFX3spZvLhcO2UDqnCs40N1uzEa5V5RrzpPxboZ9H4Rh8VcS4uJvYjIEM/s2VyoK7hvq5HPtR5aMem3GwT9Hw0cv2ojz7evLurM9JvSXjMY1guLVvqLi3kCIY6xPVZs5aY1021NOsj5TN9xTotf/APjVqwLTtfQrdNsL2+1dZ2GXeQrnQa6U/wDRFx84vAqLpDX8O3VNIGbLHYY+a9meZU15mfTLxKCPqJ+91RkeXaj4islwjpNisNeuXrF4pcuTnIVCGzHMZVgV3mNNJ0pYHyQ6UWyuNxQOpF+6PM9a1ev4XodibvR63h1Y270m/kMjMCXYWm0kEhlPtACvJOD9I7+Hxf0tSr35Zi1xcwJecxO0HU6iK9A4P6YMdccI1vDazByXBry06zXyqai5NJDOSissDTA8UxtnCcNu4O4lqxcUtdZHT6sdkBi3Z7Ks+0k6aaa0+m3o7YwmIsHDottblsyiiBmttGaPEMB/xo/iPpjx9q49vq8KxU+t1d0dxiOt91Ybpb0rxHEbq3cRkBRcqqikKBM8yTM8yeQqLTT5HTTWUKcUdRrOg7vHTQU5wi9hPZHyFI7zTGkafo08wnqJv6o+QpvBKbzIaYj129pvmahFWYn129pvmarrNOzj9KOVGpE1GkhyQFdEVGvs4qQ+UizLUctQ+kr3irrLg0zTQlKL6ZEqanh76qwzrmE6jaffRCYJ2GZASPD+1RRQGHWKcvON45x41XuT4Iya5SLj9FcH1rZ+I8KU4nh4B7LSpE6HWO7zpve4NZdZtX4bmr6RWdxmHuWyRmmCRIOlTow3iMn9mc/rXFZyCYmeRNB9aeYq2+7c6ijKdOZrRisIxEdvEZdKFq64kVWFqSJR6IiugVJEqw+FIdsoIptwDDBy5IMKhiOR5eM70rY1pcEpTC5rayzAzoZ566cgAaJ00cyy/HJTqJtRwu28GZxB7Tc9Trr/AF1qsV0muUOwlBGLtkZZjUToTsTpM03wg7CeyPkKRuwIHfrP9Ke4T1E1+yPkKj4JSab4GuI9d/ab5mqqsxHrv7TfM1XWadnH6UcrldrlOhyq+G2Bil1/BsftGnFfFasjZtBrtKre2Zm/YZeZq7D8RKjXWndywDoaBxHCA3q6GrlbGSxIzZ6G6l7qmMOE8cZCGttB/W4rRjjlq6AL1uG5shj8K80v2GtmDoassY915yPGqbdHCfzLv3Klr+cWx59/JusfhLLLNq4A0bQRt51mMQWBIOtBtxMk6yKvF4NzqdVMq+3kC1Oo3rEX/JXcUkaUL1dM7DZTEaVRjLY5fCiFLwZ0Z84AWBFRFdLGpoDFTLSIY+VRJNSIr4LNOI4i7U1treFs6sloAyTpMjUAc5/rUOHcNZyI0GknwnlTDjXEEVGtKS7HQsToPL8qLrrxBylx/kHsszJQis/4MvU7R7Q8x86hVlg9pfaHzFBhZfjrgKpEmM0kg67Hc7xt/wB00wg7CeyPkKXcQHZTQjVt2J1OTvHl/wBzTPCfs029UfIVFdEY9DS/67e03zNQNSxB7b+03zNRNZzO3j9KI1yu1ykhzoqU1RiLLkdg60pxN+6mjifHWrYw3dMFv1Xo9xePfwPGcd4qOakd604S1cJGS4SAe12crQc0fGhbt5lZgryASAyzBA5jNrBqxUfuZ/8A9hZ+k0l4K4hgDSbE8L1JU6VVZ4iw0f4x86PwuInyp1GUBp206rGV/sSXLRB1rqMRT3E2A1LL9iKuhYmZup0zq58Fn0jTXfaoG4TULaVYlrnT8IAwkUNXVqx0iqWapEuzsgb10XwNqoyGrsPgyxAHOpxT8EsJcs6cQTzMedUO80fi+GZRoSTS4im37hoSi1wcqdo9pfMfOoVZY9ZfaHd3jv0qJNhfFTOQwBuNAJIEQSQYP9IphhB2E0+yPkKC4wCMgP8Aq5CNcum++nyo7Ceomn2R8hUV0Rh0M8R67+03zNQFTxPrv7TfM1Gs5nbQ+lETXBXSK+TQ0kOT9U760Ur23BW4oJI30H40u4ihWGFBpjuXOpqvcsoEs1ME3CZRxXCtbDKjHqyZK8p76WWr2UgkBo5GY99G43GTpvS5qNgnt5Ob1ChvezoniL5dyzbk0ZYwjABht3A60Hbtk7CnXCsKysGblsPzppyUUNRTbZJKpf6L7BJG3xqnE4YnXenOKtqgCzLEAkgggTuNOdUpbnY0HG3yjprNJC2G2YjVI3GlQxFzTs9/vo/jCsDkA17hrSEv3SKMr+ZbmcxqqIV2uMXnAQ9thBIIB0EjnUsBZFy4tsnLOhaJiB3T4UO+JcjKWYrvBM/OoKTsOdXJ8lKTCLIzOEG5MA8t4mtZgeErbGnabm39AO6l3BuHWsozAsxMgiYAEGPfWow1uq9dJ1VJeX/wC2Tdk9kehRi8LWc4jhor0C/hp5Uk4hgJFZ+n1POGFR0dkVuRhyK+U6imGPwZU0vIrSTyhJ5CcXkgBHLanedAYjcfrwprhPUT2R8hSm6vZT38h4U6wi9hPZHyFN4JOO3gYYn139pvmagKnifXf2m+ZqsVms7SH0osRZr4CDXBXRTEjR8XsLdwawBI7p+G3dXnGMtlTXoPCMaMpR9V3A/Osr0gUZ2IGnKlom4ScH75Ob+JQcZcmeii8LhpNU9VTvhWEB7OYZjEabfGtCyW1ANCjKXJdhcKIJ2y8oq2jb3B7oTPAYDfLqfMxyoKJ76A3qfKZ1GkUVD5SNTWd6stZQRInwNMuFYRbhutyRCVGmrHQb1Gc1FZZfZLZFyZkbOMc35GrEkCfIilmIsFCQeRj3jemXDUjErHJvzmrOkdoK++ra7bd1bsK80bvZnDTs/Xafnn+4kqxTFRYcqO4PhM9xZ2mT5DWq4RcpYRZKSim2aLo1hGC5jswEDw1rT4bD1Lh2DhVG2ncee1OLdgAVhfEtVutcV0uP4LtHpXL9SXnkXXEj/ruoe5YDUdjPCh7Td/62oCMnjJ0MIJQwZzjPDAR41ksRhINek8RAjlWPx9oTWto7m1hnO6qrZY2hWmGkL4T3U9sWhlXyHypfaj9frypxajKNth+t6JlJiazz9gfE+u/tN8zVdWYn139pvmaroY7GP0o7NTVqrFRe8F3pJZGlJRWWEl8on5Uk4njJPfVeN4lOgoK3aZzpRVVW3lnOfENSr5bY9EDc10pjw2wx1JgV9Y4Z96aZ20gRT22LGEW/D9E3LfNYQXhcY9v1HZfIn5URj+JG6FlVDAQWURI8aXNUbbUF6cW93k3vlTXAQgpnwKOsadgjE66aDb5UnBqxWOsdxppw3LA13MGv2E/Dbs4ktrAzMe+ADQ/FOI9a0xHd/37qnw+TdYAxKtPllNLStbim1Soro4fYvVcvOP9k0WaedHLGe6lsGJMkg/ZBkz8PxpJZHKDXoXR/g5w1vM/wC1cSRzUcl8+/x8qot1Cor3efH3CatP68tng0zECIq1Ls6eNKnxGldTGDv/AFtXLOts6DbGCCMaaCD+NV4rGUBdxQq6up4Iq+KQbjr3ZrL41pptcuSPd+v140pxQo7Tx2mTqJqUgJTTSy/ZHkPlSa64ExR9luyvkPlR20H58BGJ9d/ab5mq6sxPrv7TfM1S1CHXxeIoExeNIOVN+87DzoC7h3Y9okz3bVdcwrMTpVHXvZcBvV8uXhRUEl9PZh3yc3m3O3P8fgPwvDlG4pglgDaSarwT9apdAxUGCY99E2mE/Oh5zlk1qKadmYJfciHOg/Wlcua602TDdYvZABjffwpVjUIzMNgBy375quMlJ48kPWdU8NcFYr5rcVBWq0d9S6DE1Lkhlqi5fKTuOR/v4U34TcTrV6wSs7cvf4VLpkFBOUAGeUbd2nu+FRjZ+ooNGX8T1LqhhLsyXD3IunKNSrKOWpFSs8LuO4REZnmMqjMdDHL51zgo/wDIXz/oa9g4HcFu2FECQC0DctqZ79wPdWpqdRHT6be1nnCRzlFUrbtkfbLf5EvRfoSMMBexGVr26oIZbfieTP8AgOU70XxQ+seetaC9iZH9azHHr8KeVc169mot3T/j2N/T1KqDM5ieIxppQR4v40m4lie0RS83TW3DTRxyZN2pnNtLo0tzitVHiE0hViatFsxVnoxRVGNjH6Y7ShMXi+6gEBq9bE02yMS6rTTkwdnmmlgdlfIfKhDhaY2bHZXyHyqW5F09PKPaCMT67+03zNV1ZifXf2m+ZqugjpI/Sj6KD4nhc66bjajK+ipRlh5IW1xsg4vyJ+EdIcRhVdLLKoYyZtoxmIkZgY/tW56P8Ot4vCi8T2gIuMGAhxvnGwnQ++sbjsAGkjekbpBINXWVRuXDw/dGC3do548HpWB4fi1TrLQDIdVEg5lOzDlBGu9KX4iCSLiwdQQaE4X0+xVmwLHYdFGVCwOdRyAYHYeNaNuP4G9hgMiC5HaRt1c+sVY6kTrINCzpnW8tZy8cd4/ck/iSlzYukY/H4mHJX4eVW4XiE7iOUyIq6/wm2UN3rcqzAGh23oHCcMzCSxAOwAgnxo5QjszIo02r1F1jVH90O7Sq4OQyw3A1/wCqV8ReTBmR30bhcMLZlBB751+NGhyRBAPmqn8YqjfXGWVk1NRptRfUoycc/kz/AAbBs1wPqEBkt3xyHyrbjicamlYoTGXNNKqum72k+kWafRR08G1y/c0f+OKJ1P650g43xcNOtZnEYtgTQly8TvVlWijF7jMv1knmKPr5ljRGGwBO9RtPkQMACzEgEiQAsSYO51FOOB5nUl5MnQkz5xrp5UTZNxjlFekphZYoy+5CzggKIGGFXYgdWASJnUEnQCNCRMme4VHCYnrJ0ECIIEa8+dUuM3Hf4NOOo00bVRFZf7dIiMMKktsCiWWqiKp3NmnGEV0iLoAJZlUf6mAnyneiLLJlHbTYfaHdWZ44ZvPGywv7unzmjcL6ieyPlRMKuM5MHU/EJb3FRXA2xHrv7TfM1Cu3z239pvmagrUKzcg/lR2K+ipCuMwpkSbwRZaScXw2uYU2vYiOdLcZiM3ZBBJ7qJpUsmXr7qpVtPsT1O2k+VE28MsEk7Rp3zXerzEKo+FHKGFlnPp7nhF2BsZ2H3RqafovwofC2QiwPeaKSgNRbvfHR1Oh0voV89vssVamTFQzVB2oXGQw69yqX1rpqNSSwOK8fhJpYmFJMVpWWa4lkchREbsLBmXfDo2T3ICPDw1sKdCDIPdO/u2+AoOxjTZz24BgkZvIxT9RqKyWIdizFvWJJb2p1/GanS9+U+gT4hBUOLr4eOwhrjNEkn30/wAEuVFERpJ8z/aB7qzFtq0uDuqVGZwDtrOsc9ByGnuq3UJuHAJ8NnCF+Z+zx9w5re3aEkwB3k8h4+FM8Dw5PtyT8Bp3d9d6NdGOtdr7qVkA2xsQQI6x+UnQ5ZmDNE4nCth3KvtyaIXKfujef1rQMoOPZuVaj1eAPFdGbLZj2pYlozmJ9wpda4EwUCDoAPh7q0Fu6W7wO7nHjV2Yd/yqUbX4ZRfpq3jKMS10F7kH7bDf/UatQ1nsVeK37hH33/mNMsPigwmf141bZVjkr0mtUltfYxJoe/cqK3htM0sxuIk6VCuvknqtWoxKsVipOlU23rmWpBI3o+Cx0c/Ke55ZZbpvgLYG29KltHupngqhqJZjhBvw5fq7sB9fA1yag7Vn4OncljJYWr6ahUhTYFk7XDX1RZwKQm8EqvsW5NDI00TaamkOnnosxCVn+M4GZuL/AMh+GYfhPx760Fx5oHH2iyOq6EgDXukEj3ipUycZIE1tKtpaxlrlfcytbXoXwLryty4IVTKkjSYHaOhBA3gxmmkON6N3rVlbt0ogYgKpYlzm20AiI132recPxtyxYt/R7DXy5f1W7KrbcrqeZ8BEgeFaafBycovJrrN2AFHfvOvxJ8Kp6UYQPZFw6tbMiBybQ/0OndXmvFsZe639pdtvJZsrMpEmFWJEARt4irE6RYyCj3usQ6GVUnyJI/vVEqpWQykaFWojTbtnLlfwOZYciJ79/wBeVWLtuv7y1n34mywCq5WkFhA85AGo8D3UEmJJAIkSJjunlQsKH5NDU6yKxt5EHEv213/cf+Y1dhOIhAB1VtiCTLLqZ5HvqniP7W7/ALj/AMxqhaPxlGDnBr7d6zKkHDEzECy3aG2xPM8uU+6uPhLTASiKQ0H6lwdQQNefrfFRSMcRvf5jfHxn51M8Xvn/ANrbg792o+ED4VFUsm5Z7Dhw4S0W1gNoxF4AhhmGigiBqN+WtXYbD2gT1nVqeQi6ZErMZiuu+/f4iFVzit6P2jcu7loKrs8Tu51Y3GkCAdNAY0HhoPhTyjJeSPBrxZwxiMk6ALF3mQBs/mfdVt7h9pUJABMSAFuzMaLqeZ086TJxK6d7jHbn3EEfiAaIPFrmma4xEiYImFM6T40C4Sz2bdMV6fA0Kysm3YUaH1HEbbnJUhhkOVmVARmBUWmgzoC0xI0kd00Bdx6spUteIOsErEjaalhuJtBzXLvhlI/GRVTiw+Kckhj1KSOympM/UtA7P5xHnVOLtWwZm3yGQIyjfVtCDyiNtajY4oqnU3mG0ZwO/u8I+FSHE0BkdYJOva3ABAG/Kahhk1GSZYMJZkerlJInLdjwOjTuAP8AlUWwNsHZDIiDauNHORmnXQiuniiQQBdiZHb5CTG/fFCDib9qXuRrlhtjyBHcdp8Z1p4qWSE65yRcEkfsrKakRkcE65QfVOsnT3UalpIBKWhrt1LfP8I8KS/4hdP/ALG3nfmDM/Gpf4hd++367/hScWWRqlga4Q2goDdVIAktbMz3N48j5UfwPBJeu5MllkUZmYoQYJMKNInYeW21Zu1jri7OwkzoeZ5/iaNs8avqpVLjLJloOpMRqd9ByptuHljTqk08MadPVU3wSLbKFHZNpmCtzII2kZf3aa9FsYtxSsJIYsOyZg+uDsZDEnxkamDWH41xa8bD/WtmEak7jOInvOp37x3UswHHr1iSLk5iCwmATAEiNjCgZhrpWjQpWJs5rW1+jZtPTOnGEtm094W7bugkkoJKDWJI5CSPfXmd3Ho7AiFMequgBAHzimGO6bX76PbkdWVylmA6w5gQYjsgbjUE/GstirKwGQQBoRJOvI+/b3eNERnteAWVDlHcPcUM1gwe/wA/sE6eQoXDHsL7I+VT4csoByOmp7940rlpIUA8gBStTTyxUcxcfZiXiX7a7/uP/MaccFwmFYW2usoMMrqbhEsWYo2+gCqwPj1f3qBx/Drpu3CF0zt9pfvHxqeDwLD17ZYa6B1B8wZpkOMsZhsLJNtkI6y4uVrpEKmQKc2sq3aYHnJGuWu4XD4ULL9WRCtIukuYa5mVVFxdSBbGoHrT5L3wo1+pffT65NvhrVmHwgBabDMD6oN0CO+cu9TU88YGxznIDjlUOQrSk6Hc5TqJH3gCJHeCKKfqwuhEmNcqz2jJMTptHhHjU7uEBj6h/dfWPxE93Pv90PoXZA6gzJlhdG2saExO3w5VCfzMthZsTWE8h+HS1/mHQkb2tQANfX7ydKli0QAZWnUzqp2j7pNLWwDzohA5AspPxFFWMFc+7+I/OqpxS5CNJc38rNJwTCYRrM3mAuSd7yr7PZLA0PxezaW5FgymUfbDa6zqDHdQK4J+78R+dXjCP3fiPzrPdbU3LL+xvURxLc5fgBx89W2XfSIPiKqvYa5ZexnZmF1Q4MsImQUIOkiNfaFM2wbHQrp5jl764cDJBKgkaAmJA8Pxq+FiUWmirU6edl0Zxmkljj8hnU2omTttmWZie73VUtpCs8wNQbijXwBHgdPEVH6O3d+Irn0Zu78R+dULgPyvcHrtWnDN3fiPzrowzd34j86cluj7hnCcMjh841zIqmToXLDl5Dfuo2zgFP2QPU3La51B015SR7vGllm242A94Q7ec1K71p0hf3Le3wqUWvYFvjnMt2PyW4nhaXEIlFzFR2s/NlgaXNxInyNW8H6I4MoPpLqjuxVchuEKEZFlpuQC+YkToFUse6sxisTdZtLYNsbDLZEmdWOm5ppw++QMpsREHe0RBAPJO6tGmKS2vyctq7XKW5PI04r0dwZH/hlQBcdWZ2uQ6jW2bf1msAkE6SRoBzStwREbKxtMpWSV60r9nSTc5lhB8DQmJDw6paCkNoYskGZ5ZPAUuNq/9xP4djltypkux93yofXsB1SIF2z3FMGQPUK6EnQjx1g+65cMpAJO+vxpPlvOiKVCm2SQQLYkNpHZjbu5zTi0r5RtsO6rklZBKXgHlKVU24+T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2062" name="Picture 14" descr="http://gapla.fn.org.pl/public/cache/P19785-483x700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0287" y="3617140"/>
            <a:ext cx="2199429" cy="3194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4514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i="1" dirty="0">
                <a:solidFill>
                  <a:srgbClr val="FF0000"/>
                </a:solidFill>
              </a:rPr>
              <a:t>D</a:t>
            </a:r>
            <a:r>
              <a:rPr lang="pl-PL" i="1" dirty="0"/>
              <a:t>ług</a:t>
            </a:r>
          </a:p>
        </p:txBody>
      </p:sp>
      <p:pic>
        <p:nvPicPr>
          <p:cNvPr id="3074" name="Picture 2" descr="http://1.fwcdn.pl/po/07/81/781/7679958.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1848" y="844318"/>
            <a:ext cx="3719383" cy="5110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le tekstowe 3"/>
          <p:cNvSpPr txBox="1"/>
          <p:nvPr/>
        </p:nvSpPr>
        <p:spPr>
          <a:xfrm>
            <a:off x="397276" y="1449658"/>
            <a:ext cx="723714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/>
              <a:t>Oparty na faktach z historii </a:t>
            </a:r>
            <a:r>
              <a:rPr lang="pl-PL" sz="2000" dirty="0">
                <a:solidFill>
                  <a:srgbClr val="FF0000"/>
                </a:solidFill>
              </a:rPr>
              <a:t>Artura Brylińskiego</a:t>
            </a:r>
            <a:r>
              <a:rPr lang="pl-PL" sz="2000" dirty="0"/>
              <a:t> (</a:t>
            </a:r>
            <a:r>
              <a:rPr lang="pl-PL" sz="2000" b="1" dirty="0"/>
              <a:t>Adam</a:t>
            </a:r>
            <a:r>
              <a:rPr lang="pl-PL" sz="2000" dirty="0"/>
              <a:t>) i </a:t>
            </a:r>
            <a:r>
              <a:rPr lang="pl-PL" sz="2000" dirty="0">
                <a:solidFill>
                  <a:srgbClr val="FF0000"/>
                </a:solidFill>
              </a:rPr>
              <a:t>Sławomira Sikory </a:t>
            </a:r>
            <a:r>
              <a:rPr lang="pl-PL" sz="2000" dirty="0"/>
              <a:t>(</a:t>
            </a:r>
            <a:r>
              <a:rPr lang="pl-PL" sz="2000" b="1" dirty="0"/>
              <a:t>Stefan</a:t>
            </a:r>
            <a:r>
              <a:rPr lang="pl-PL" sz="2000" dirty="0"/>
              <a:t>). Potrzebowali gotówki na sprowadzenie pierwszej partii towaru i kiedy bank odmówił im kredytu, nawiązali kontakt z </a:t>
            </a:r>
            <a:r>
              <a:rPr lang="pl-PL" sz="2000" dirty="0">
                <a:solidFill>
                  <a:srgbClr val="FF0000"/>
                </a:solidFill>
              </a:rPr>
              <a:t>Grzegorzem </a:t>
            </a:r>
            <a:r>
              <a:rPr lang="pl-PL" sz="2000" dirty="0" err="1">
                <a:solidFill>
                  <a:srgbClr val="FF0000"/>
                </a:solidFill>
              </a:rPr>
              <a:t>Gmitrzakiem</a:t>
            </a:r>
            <a:r>
              <a:rPr lang="pl-PL" sz="2000" dirty="0"/>
              <a:t>. Ten nie wywiązał się z obietnicy, zażądał natomiast zwrotu fikcyjnego długu, jako rekompensaty za swój stracony czas. Gdy odmówili zapłaty, zastosował cały arsenał środków zastraszania. Bezbronni, żyjący w ciągłym napięciu i lęku mężczyźni zabili ze szczególnym okrucieństwem dwóch szantażujących ich bandytów - </a:t>
            </a:r>
            <a:r>
              <a:rPr lang="pl-PL" sz="2000" dirty="0">
                <a:solidFill>
                  <a:srgbClr val="FF0000"/>
                </a:solidFill>
              </a:rPr>
              <a:t>Grzegorza </a:t>
            </a:r>
            <a:r>
              <a:rPr lang="pl-PL" sz="2000" dirty="0" err="1">
                <a:solidFill>
                  <a:srgbClr val="FF0000"/>
                </a:solidFill>
              </a:rPr>
              <a:t>Gmitrzaka</a:t>
            </a:r>
            <a:r>
              <a:rPr lang="pl-PL" sz="2000" dirty="0">
                <a:solidFill>
                  <a:srgbClr val="FF0000"/>
                </a:solidFill>
              </a:rPr>
              <a:t> </a:t>
            </a:r>
            <a:r>
              <a:rPr lang="pl-PL" sz="2000" dirty="0"/>
              <a:t>(</a:t>
            </a:r>
            <a:r>
              <a:rPr lang="pl-PL" sz="2000" b="1" dirty="0"/>
              <a:t>Gerarda</a:t>
            </a:r>
            <a:r>
              <a:rPr lang="pl-PL" sz="2000" dirty="0"/>
              <a:t>) i jego ochroniarza </a:t>
            </a:r>
            <a:r>
              <a:rPr lang="pl-PL" sz="2000" dirty="0">
                <a:solidFill>
                  <a:srgbClr val="FF0000"/>
                </a:solidFill>
              </a:rPr>
              <a:t>Mariusza Kłosa </a:t>
            </a:r>
            <a:r>
              <a:rPr lang="pl-PL" sz="2000" dirty="0"/>
              <a:t>(</a:t>
            </a:r>
            <a:r>
              <a:rPr lang="pl-PL" sz="2000" b="1" dirty="0"/>
              <a:t>Młodego</a:t>
            </a:r>
            <a:r>
              <a:rPr lang="pl-PL" sz="2000" dirty="0"/>
              <a:t>). Po kilku dniach sami zgłosili się na policję.</a:t>
            </a:r>
          </a:p>
          <a:p>
            <a:r>
              <a:rPr lang="pl-PL" sz="2000" dirty="0"/>
              <a:t>Sprawa była szeroko komentowana w mediach.</a:t>
            </a:r>
          </a:p>
          <a:p>
            <a:r>
              <a:rPr lang="pl-PL" sz="2000" dirty="0">
                <a:solidFill>
                  <a:srgbClr val="FF0000"/>
                </a:solidFill>
              </a:rPr>
              <a:t>Sławomira Sikorę </a:t>
            </a:r>
            <a:r>
              <a:rPr lang="pl-PL" sz="2000" dirty="0"/>
              <a:t>ułaskawił prezydent A. Kwaśniewski, </a:t>
            </a:r>
            <a:r>
              <a:rPr lang="pl-PL" sz="2000" dirty="0">
                <a:solidFill>
                  <a:srgbClr val="FF0000"/>
                </a:solidFill>
              </a:rPr>
              <a:t>Artura Brylińskiego </a:t>
            </a:r>
            <a:r>
              <a:rPr lang="pl-PL" sz="2000" dirty="0"/>
              <a:t>zwolnił po 9 latach z obowiązku odsiadki minister Z. Ziobro; prezydent L. Kaczyński odmówił jego ułaskawienia.</a:t>
            </a:r>
            <a:r>
              <a:rPr lang="pl-PL" sz="2000" dirty="0">
                <a:solidFill>
                  <a:srgbClr val="FF0000"/>
                </a:solidFill>
              </a:rPr>
              <a:t> </a:t>
            </a:r>
            <a:r>
              <a:rPr lang="pl-PL" sz="2000" dirty="0"/>
              <a:t>Ułaskawił go dopiero prezydent B. Komorowski. </a:t>
            </a:r>
          </a:p>
        </p:txBody>
      </p:sp>
    </p:spTree>
    <p:extLst>
      <p:ext uri="{BB962C8B-B14F-4D97-AF65-F5344CB8AC3E}">
        <p14:creationId xmlns:p14="http://schemas.microsoft.com/office/powerpoint/2010/main" val="2476551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Komentarz Bog</a:t>
            </a:r>
            <a:r>
              <a:rPr lang="pl-PL" dirty="0">
                <a:solidFill>
                  <a:srgbClr val="FF0000"/>
                </a:solidFill>
              </a:rPr>
              <a:t>u</a:t>
            </a:r>
            <a:r>
              <a:rPr lang="pl-PL" dirty="0"/>
              <a:t>sława Wołoszańskiego</a:t>
            </a:r>
          </a:p>
        </p:txBody>
      </p:sp>
      <p:pic>
        <p:nvPicPr>
          <p:cNvPr id="4" name="tLATvOIo1jo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198649" y="2226458"/>
            <a:ext cx="7794702" cy="4385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4570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84703"/>
            <a:ext cx="10515600" cy="1325563"/>
          </a:xfrm>
        </p:spPr>
        <p:txBody>
          <a:bodyPr/>
          <a:lstStyle/>
          <a:p>
            <a:r>
              <a:rPr lang="pl-PL" i="1" dirty="0"/>
              <a:t>Dłu</a:t>
            </a:r>
            <a:r>
              <a:rPr lang="pl-PL" i="1" dirty="0">
                <a:solidFill>
                  <a:srgbClr val="FF0000"/>
                </a:solidFill>
              </a:rPr>
              <a:t>g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3642783"/>
              </p:ext>
            </p:extLst>
          </p:nvPr>
        </p:nvGraphicFramePr>
        <p:xfrm>
          <a:off x="613316" y="1918008"/>
          <a:ext cx="10740484" cy="38025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702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702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237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dirty="0">
                          <a:solidFill>
                            <a:srgbClr val="FF0000"/>
                          </a:solidFill>
                        </a:rPr>
                        <a:t>Główni twórcy</a:t>
                      </a:r>
                      <a:r>
                        <a:rPr lang="pl-PL" sz="2800" dirty="0">
                          <a:solidFill>
                            <a:srgbClr val="FF0000"/>
                          </a:solidFill>
                        </a:rPr>
                        <a:t>: </a:t>
                      </a:r>
                    </a:p>
                    <a:p>
                      <a:endParaRPr lang="pl-PL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dirty="0">
                          <a:solidFill>
                            <a:srgbClr val="FF0000"/>
                          </a:solidFill>
                        </a:rPr>
                        <a:t>Obsada: </a:t>
                      </a:r>
                    </a:p>
                    <a:p>
                      <a:endParaRPr lang="pl-PL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7880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pl-PL" sz="2800" b="1" dirty="0"/>
                        <a:t>Krzysztof Krauze </a:t>
                      </a:r>
                      <a:r>
                        <a:rPr lang="pl-PL" sz="2800" dirty="0"/>
                        <a:t>– reżyseria, scenariusz</a:t>
                      </a:r>
                    </a:p>
                    <a:p>
                      <a:pPr marL="0" indent="0">
                        <a:buNone/>
                      </a:pPr>
                      <a:r>
                        <a:rPr lang="pl-PL" sz="2800" b="1" dirty="0"/>
                        <a:t>Jerzy Morawski </a:t>
                      </a:r>
                      <a:r>
                        <a:rPr lang="pl-PL" sz="2800" dirty="0"/>
                        <a:t>– scenariusz</a:t>
                      </a:r>
                    </a:p>
                    <a:p>
                      <a:pPr marL="0" indent="0">
                        <a:buNone/>
                      </a:pPr>
                      <a:r>
                        <a:rPr lang="pl-PL" sz="2800" b="1" dirty="0"/>
                        <a:t>Michał Urbaniak </a:t>
                      </a:r>
                      <a:r>
                        <a:rPr lang="pl-PL" sz="2800" dirty="0"/>
                        <a:t>– muzyka</a:t>
                      </a:r>
                    </a:p>
                    <a:p>
                      <a:pPr marL="0" indent="0">
                        <a:buNone/>
                      </a:pPr>
                      <a:r>
                        <a:rPr lang="pl-PL" sz="2800" b="1" dirty="0"/>
                        <a:t>Juliusz Machulski </a:t>
                      </a:r>
                      <a:r>
                        <a:rPr lang="pl-PL" sz="2800" dirty="0"/>
                        <a:t>- produkcja </a:t>
                      </a:r>
                    </a:p>
                    <a:p>
                      <a:endParaRPr lang="pl-PL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pl-PL" sz="2800" b="1" dirty="0"/>
                        <a:t>Robert Gonera </a:t>
                      </a:r>
                      <a:r>
                        <a:rPr lang="pl-PL" sz="2800" dirty="0"/>
                        <a:t>– Adam</a:t>
                      </a:r>
                    </a:p>
                    <a:p>
                      <a:pPr marL="0" indent="0">
                        <a:buNone/>
                      </a:pPr>
                      <a:r>
                        <a:rPr lang="pl-PL" sz="2800" b="1" dirty="0"/>
                        <a:t>Jacek Borcuch </a:t>
                      </a:r>
                      <a:r>
                        <a:rPr lang="pl-PL" sz="2800" dirty="0"/>
                        <a:t>– Stefan</a:t>
                      </a:r>
                    </a:p>
                    <a:p>
                      <a:pPr marL="0" indent="0">
                        <a:buNone/>
                      </a:pPr>
                      <a:r>
                        <a:rPr lang="pl-PL" sz="2800" b="1" dirty="0"/>
                        <a:t>Andrzej Chyra </a:t>
                      </a:r>
                      <a:r>
                        <a:rPr lang="pl-PL" sz="2800" dirty="0"/>
                        <a:t>– Gerard</a:t>
                      </a:r>
                    </a:p>
                    <a:p>
                      <a:pPr marL="0" indent="0">
                        <a:buNone/>
                      </a:pPr>
                      <a:r>
                        <a:rPr lang="pl-PL" sz="2800" b="1" dirty="0"/>
                        <a:t>Cezary Kosiński </a:t>
                      </a:r>
                      <a:r>
                        <a:rPr lang="pl-PL" sz="2800" dirty="0"/>
                        <a:t>– Tadeusz</a:t>
                      </a:r>
                    </a:p>
                    <a:p>
                      <a:pPr marL="0" indent="0">
                        <a:buNone/>
                      </a:pPr>
                      <a:r>
                        <a:rPr lang="pl-PL" sz="2800" b="1" dirty="0"/>
                        <a:t>Przemysław </a:t>
                      </a:r>
                      <a:r>
                        <a:rPr lang="pl-PL" sz="2800" b="1" dirty="0" err="1"/>
                        <a:t>Modliszewski</a:t>
                      </a:r>
                      <a:r>
                        <a:rPr lang="pl-PL" sz="2800" b="1" dirty="0"/>
                        <a:t> </a:t>
                      </a:r>
                      <a:r>
                        <a:rPr lang="pl-PL" sz="2800" dirty="0"/>
                        <a:t>- Młody</a:t>
                      </a:r>
                    </a:p>
                    <a:p>
                      <a:endParaRPr lang="pl-PL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8361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</a:t>
            </a:r>
            <a:r>
              <a:rPr lang="pl-PL" dirty="0">
                <a:solidFill>
                  <a:srgbClr val="FF0000"/>
                </a:solidFill>
              </a:rPr>
              <a:t>m</a:t>
            </a:r>
            <a:r>
              <a:rPr lang="pl-PL" dirty="0"/>
              <a:t>pozycja filmu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pl-PL" dirty="0"/>
              <a:t>Scena wyławiania trupów z rzeki – widz poznaje zakończenie, choć bez szczegółów (kto nie żyje i dlaczego).</a:t>
            </a:r>
          </a:p>
          <a:p>
            <a:pPr marL="514350" indent="-514350">
              <a:buAutoNum type="arabicPeriod"/>
            </a:pPr>
            <a:r>
              <a:rPr lang="pl-PL" dirty="0"/>
              <a:t>Retrospekcja – 3 miesiące wcześniej.</a:t>
            </a:r>
          </a:p>
          <a:p>
            <a:pPr marL="514350" indent="-514350">
              <a:buAutoNum type="arabicPeriod"/>
            </a:pPr>
            <a:r>
              <a:rPr lang="pl-PL" dirty="0"/>
              <a:t>Finał – wracamy do końca historii bohaterów, choć nie do sceny wyławiania trupów.</a:t>
            </a:r>
          </a:p>
        </p:txBody>
      </p:sp>
    </p:spTree>
    <p:extLst>
      <p:ext uri="{BB962C8B-B14F-4D97-AF65-F5344CB8AC3E}">
        <p14:creationId xmlns:p14="http://schemas.microsoft.com/office/powerpoint/2010/main" val="26257678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Bohate</a:t>
            </a:r>
            <a:r>
              <a:rPr lang="pl-PL" dirty="0">
                <a:solidFill>
                  <a:srgbClr val="FF0000"/>
                </a:solidFill>
              </a:rPr>
              <a:t>r</a:t>
            </a:r>
            <a:r>
              <a:rPr lang="pl-PL" dirty="0"/>
              <a:t>owie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pl-PL" dirty="0"/>
              <a:t>Młodzi ludzie, jakich było tysiące, we wczesnym okresie ustrojowej transformacji.</a:t>
            </a:r>
          </a:p>
          <a:p>
            <a:pPr marL="0" indent="0">
              <a:buNone/>
            </a:pPr>
            <a:r>
              <a:rPr lang="pl-PL" sz="2400" dirty="0"/>
              <a:t>Krauze: „To mógłby być każdy z nas – mówił. – Bohaterowie mojego filmu mieszkali w tym samym rejonie Warszawy, co ja. Chodziliśmy do tych samych knajp, być może znaliśmy się z widzenia. Kiedy padały nazwiska wspólnych znajomych, miałem ciarki na plecach” .</a:t>
            </a:r>
          </a:p>
          <a:p>
            <a:pPr marL="514350" indent="-514350">
              <a:buAutoNum type="arabicPeriod"/>
            </a:pPr>
            <a:r>
              <a:rPr lang="pl-PL" dirty="0"/>
              <a:t>Rzucają studia, by otworzyć własną firmę. </a:t>
            </a:r>
          </a:p>
          <a:p>
            <a:pPr marL="514350" indent="-514350">
              <a:buAutoNum type="arabicPeriod"/>
            </a:pPr>
            <a:r>
              <a:rPr lang="pl-PL" dirty="0"/>
              <a:t>Gerard – wcielenie zła, bezwzględny produkt czasów transformacji ustrojowej (stylizowany na gangsterów z Wołomina).</a:t>
            </a:r>
          </a:p>
          <a:p>
            <a:pPr marL="514350" indent="-514350">
              <a:buAutoNum type="arabicPeriod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942670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</a:t>
            </a:r>
            <a:r>
              <a:rPr lang="pl-PL" dirty="0">
                <a:solidFill>
                  <a:srgbClr val="FF0000"/>
                </a:solidFill>
              </a:rPr>
              <a:t>d</a:t>
            </a:r>
            <a:r>
              <a:rPr lang="pl-PL" dirty="0"/>
              <a:t>ania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pl-PL" dirty="0"/>
              <a:t>Jakie elementy filmu budują wrażenie autentyczności przedstawionej historii?</a:t>
            </a:r>
          </a:p>
          <a:p>
            <a:pPr marL="514350" indent="-514350">
              <a:buAutoNum type="arabicPeriod"/>
            </a:pPr>
            <a:r>
              <a:rPr lang="pl-PL" dirty="0"/>
              <a:t>Do jakiego gatunku filmowego można zaliczyć film? Dlaczego?</a:t>
            </a:r>
          </a:p>
          <a:p>
            <a:pPr marL="514350" indent="-514350">
              <a:buAutoNum type="arabicPeriod"/>
            </a:pPr>
            <a:r>
              <a:rPr lang="pl-PL" dirty="0"/>
              <a:t>Wylicz elementy filmu, które wzmagają uczucie grozy w widzu.</a:t>
            </a:r>
          </a:p>
          <a:p>
            <a:pPr marL="514350" indent="-514350">
              <a:buAutoNum type="arabicPeriod"/>
            </a:pPr>
            <a:r>
              <a:rPr lang="pl-PL" dirty="0"/>
              <a:t>Sporządź wykres na linii czasu (3 miesiące akcji), na której umieść stopniową przemianę uczuć bohaterów.</a:t>
            </a:r>
          </a:p>
          <a:p>
            <a:pPr marL="514350" indent="-514350">
              <a:buAutoNum type="arabicPeriod"/>
            </a:pPr>
            <a:endParaRPr lang="pl-PL" dirty="0"/>
          </a:p>
          <a:p>
            <a:pPr marL="514350" indent="-514350">
              <a:buAutoNum type="arabicPeriod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1679757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479</Words>
  <Application>Microsoft Macintosh PowerPoint</Application>
  <PresentationFormat>Panoramiczny</PresentationFormat>
  <Paragraphs>48</Paragraphs>
  <Slides>10</Slides>
  <Notes>0</Notes>
  <HiddenSlides>0</HiddenSlides>
  <MMClips>1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Motyw pakietu Office</vt:lpstr>
      <vt:lpstr>Dług</vt:lpstr>
      <vt:lpstr>Krzysztof Krauze 1953 - 2014</vt:lpstr>
      <vt:lpstr>Filmografia</vt:lpstr>
      <vt:lpstr>Dług</vt:lpstr>
      <vt:lpstr>Komentarz Bogusława Wołoszańskiego</vt:lpstr>
      <vt:lpstr>Dług</vt:lpstr>
      <vt:lpstr>Kompozycja filmu</vt:lpstr>
      <vt:lpstr>Bohaterowie</vt:lpstr>
      <vt:lpstr>Zadania</vt:lpstr>
      <vt:lpstr>Argumentacja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Dług</dc:title>
  <dc:creator>Magdalena Fijarczyk</dc:creator>
  <cp:lastModifiedBy>Magdalena Fijarczyk</cp:lastModifiedBy>
  <cp:revision>32</cp:revision>
  <dcterms:created xsi:type="dcterms:W3CDTF">2016-03-20T15:46:24Z</dcterms:created>
  <dcterms:modified xsi:type="dcterms:W3CDTF">2021-05-27T19:41:56Z</dcterms:modified>
</cp:coreProperties>
</file>